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86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55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8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53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98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00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4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01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0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20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16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B41D9-723A-483D-9788-6EEE74C60068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9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914400"/>
            <a:ext cx="6096000" cy="5181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sz="6000" dirty="0" smtClean="0">
                <a:solidFill>
                  <a:srgbClr val="FF0000"/>
                </a:solidFill>
                <a:ea typeface="Calibri"/>
              </a:rPr>
              <a:t>طبيعة القراءة</a:t>
            </a:r>
            <a:endParaRPr lang="en-US" sz="6000" dirty="0" smtClean="0">
              <a:solidFill>
                <a:srgbClr val="FF0000"/>
              </a:solidFill>
              <a:ea typeface="Calibri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sz="3200" dirty="0" smtClean="0">
                <a:solidFill>
                  <a:srgbClr val="0070C0"/>
                </a:solidFill>
                <a:ea typeface="Calibri"/>
                <a:cs typeface="Arial"/>
              </a:rPr>
              <a:t>(محاضرة طرق التدريس </a:t>
            </a:r>
            <a:r>
              <a:rPr lang="ar-EG" sz="3200" i="1" dirty="0" smtClean="0">
                <a:solidFill>
                  <a:srgbClr val="0070C0"/>
                </a:solidFill>
                <a:ea typeface="Calibri"/>
                <a:cs typeface="Arial"/>
              </a:rPr>
              <a:t>الثانية الكترونيا للدبلوم العام شعبة اللغة العربية)</a:t>
            </a:r>
            <a:endParaRPr lang="en-US" sz="3200" i="1" dirty="0">
              <a:solidFill>
                <a:srgbClr val="0070C0"/>
              </a:solidFill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3600" dirty="0" smtClean="0">
                <a:ea typeface="Calibri"/>
              </a:rPr>
              <a:t>اع</a:t>
            </a:r>
            <a:r>
              <a:rPr lang="ar-EG" sz="3600" dirty="0" smtClean="0">
                <a:ea typeface="Calibri"/>
              </a:rPr>
              <a:t>ــــــــ</a:t>
            </a:r>
            <a:r>
              <a:rPr lang="ar-SA" sz="3600" dirty="0" smtClean="0">
                <a:ea typeface="Calibri"/>
              </a:rPr>
              <a:t>داد</a:t>
            </a:r>
            <a:endParaRPr lang="en-US" sz="3600" dirty="0"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3600" dirty="0">
                <a:ea typeface="Calibri"/>
              </a:rPr>
              <a:t>د/ سيد فهمى</a:t>
            </a:r>
            <a:endParaRPr lang="en-US" sz="3600" dirty="0">
              <a:ea typeface="Calibri"/>
              <a:cs typeface="Arial"/>
            </a:endParaRPr>
          </a:p>
          <a:p>
            <a:pPr algn="ctr"/>
            <a:r>
              <a:rPr lang="ar-SA" sz="3600" dirty="0">
                <a:ea typeface="Calibri"/>
              </a:rPr>
              <a:t>قسم المناهج وطرق التدريس </a:t>
            </a:r>
            <a:endParaRPr lang="ar-EG" sz="3600" dirty="0" smtClean="0">
              <a:ea typeface="Calibri"/>
            </a:endParaRPr>
          </a:p>
          <a:p>
            <a:pPr algn="ctr"/>
            <a:r>
              <a:rPr lang="ar-SA" sz="3600" dirty="0" smtClean="0">
                <a:ea typeface="Calibri"/>
              </a:rPr>
              <a:t>وتكنولوجيا </a:t>
            </a:r>
            <a:r>
              <a:rPr lang="ar-SA" sz="3600" dirty="0">
                <a:ea typeface="Calibri"/>
              </a:rPr>
              <a:t>التعليم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6503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7989" y="762000"/>
            <a:ext cx="7772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fontAlgn="base">
              <a:lnSpc>
                <a:spcPts val="1800"/>
              </a:lnSpc>
            </a:pPr>
            <a:endParaRPr lang="ar-EG" sz="2400" b="1" dirty="0" smtClean="0">
              <a:solidFill>
                <a:srgbClr val="FF0000"/>
              </a:solidFill>
              <a:latin typeface="Tahoma"/>
              <a:ea typeface="Times New Roman"/>
            </a:endParaRPr>
          </a:p>
          <a:p>
            <a:pPr algn="r" rtl="1" fontAlgn="base">
              <a:lnSpc>
                <a:spcPts val="1800"/>
              </a:lnSpc>
            </a:pPr>
            <a:r>
              <a:rPr lang="ar-EG" sz="2400" b="1" dirty="0" smtClean="0">
                <a:solidFill>
                  <a:srgbClr val="FF0000"/>
                </a:solidFill>
                <a:latin typeface="Tahoma"/>
                <a:ea typeface="Times New Roman"/>
              </a:rPr>
              <a:t>تابع مفهوم القراءة :</a:t>
            </a:r>
          </a:p>
          <a:p>
            <a:pPr algn="r" rtl="1" fontAlgn="base">
              <a:lnSpc>
                <a:spcPts val="1800"/>
              </a:lnSpc>
            </a:pPr>
            <a:endParaRPr lang="ar-EG" sz="2400" b="1" dirty="0" smtClean="0">
              <a:latin typeface="Tahoma"/>
              <a:ea typeface="Times New Roman"/>
            </a:endParaRPr>
          </a:p>
          <a:p>
            <a:pPr algn="r" rtl="1" fontAlgn="base">
              <a:lnSpc>
                <a:spcPts val="1800"/>
              </a:lnSpc>
            </a:pPr>
            <a:r>
              <a:rPr lang="ar-EG" sz="2000" b="1" dirty="0">
                <a:effectLst/>
                <a:latin typeface="Tahoma"/>
                <a:ea typeface="Times New Roman"/>
              </a:rPr>
              <a:t> </a:t>
            </a:r>
            <a:r>
              <a:rPr lang="ar-EG" sz="2000" b="1" dirty="0" smtClean="0">
                <a:effectLst/>
                <a:latin typeface="Tahoma"/>
                <a:ea typeface="Times New Roman"/>
              </a:rPr>
              <a:t> </a:t>
            </a:r>
            <a:r>
              <a:rPr lang="ar-EG" sz="2000" b="1" dirty="0" smtClean="0">
                <a:solidFill>
                  <a:srgbClr val="0070C0"/>
                </a:solidFill>
                <a:effectLst/>
                <a:latin typeface="Tahoma"/>
                <a:ea typeface="Times New Roman"/>
              </a:rPr>
              <a:t>*</a:t>
            </a:r>
            <a:r>
              <a:rPr lang="ar-EG" sz="2000" b="1" dirty="0" smtClean="0">
                <a:effectLst/>
                <a:latin typeface="Tahoma"/>
                <a:ea typeface="Times New Roman"/>
              </a:rPr>
              <a:t>    </a:t>
            </a:r>
            <a:r>
              <a:rPr lang="ar-EG" sz="2000" b="1" dirty="0" smtClean="0">
                <a:solidFill>
                  <a:srgbClr val="0070C0"/>
                </a:solidFill>
                <a:effectLst/>
                <a:latin typeface="Tahoma"/>
                <a:ea typeface="Times New Roman"/>
              </a:rPr>
              <a:t>ومن خلال ما سبق يعرفها المؤلف اصطلاحيا بأنها : </a:t>
            </a:r>
          </a:p>
          <a:p>
            <a:pPr algn="r" rtl="1" fontAlgn="base">
              <a:lnSpc>
                <a:spcPts val="1800"/>
              </a:lnSpc>
            </a:pPr>
            <a:endParaRPr lang="ar-EG" sz="2000" b="1" dirty="0">
              <a:solidFill>
                <a:srgbClr val="00B050"/>
              </a:solidFill>
              <a:latin typeface="Tahoma"/>
              <a:ea typeface="Times New Roman"/>
            </a:endParaRPr>
          </a:p>
          <a:p>
            <a:pPr algn="r" rtl="1" fontAlgn="base">
              <a:lnSpc>
                <a:spcPts val="1800"/>
              </a:lnSpc>
            </a:pPr>
            <a:r>
              <a:rPr lang="ar-EG" sz="2000" b="1" dirty="0" smtClean="0">
                <a:solidFill>
                  <a:srgbClr val="00B050"/>
                </a:solidFill>
                <a:effectLst/>
                <a:latin typeface="Tahoma"/>
                <a:ea typeface="Times New Roman"/>
              </a:rPr>
              <a:t>            ( نشاط فكرى وعقلى ، يتفاعل معها القارئ ؛ فيفهم ما يقرأ ، وينقده ، ويستخدمه فى حل ما يواجهه من مشكلات ، وينتفع به فى المواقف المختلفة ، علاوة على مشاركته الكاتب فى صنع المعنى ، واعادة بناء النص القرائى ) . </a:t>
            </a:r>
          </a:p>
          <a:p>
            <a:pPr algn="r" rtl="1" fontAlgn="base">
              <a:lnSpc>
                <a:spcPts val="1800"/>
              </a:lnSpc>
            </a:pPr>
            <a:endParaRPr lang="ar-EG" sz="2000" b="1" dirty="0" smtClean="0">
              <a:solidFill>
                <a:srgbClr val="333333"/>
              </a:solidFill>
              <a:effectLst/>
              <a:latin typeface="Tahoma"/>
              <a:ea typeface="Times New Roman"/>
            </a:endParaRPr>
          </a:p>
          <a:p>
            <a:pPr marL="342900" indent="-342900" algn="r" rtl="1" fontAlgn="base">
              <a:lnSpc>
                <a:spcPts val="1800"/>
              </a:lnSpc>
              <a:buFont typeface="Arial" charset="0"/>
              <a:buChar char="•"/>
            </a:pPr>
            <a:r>
              <a:rPr lang="ar-EG" sz="2000" b="1" dirty="0" smtClean="0">
                <a:solidFill>
                  <a:srgbClr val="0070C0"/>
                </a:solidFill>
                <a:latin typeface="Tahoma"/>
                <a:ea typeface="Times New Roman"/>
              </a:rPr>
              <a:t>وعلى ذلك يمكن تحديد ستة أبعاد للمفهوم الحديث للقراءة هى :</a:t>
            </a:r>
          </a:p>
          <a:p>
            <a:pPr marL="342900" indent="-342900" algn="r" rtl="1" fontAlgn="base">
              <a:lnSpc>
                <a:spcPts val="1800"/>
              </a:lnSpc>
              <a:buFont typeface="Arial" charset="0"/>
              <a:buChar char="•"/>
            </a:pPr>
            <a:endParaRPr lang="ar-EG" sz="2000" b="1" dirty="0" smtClean="0">
              <a:solidFill>
                <a:srgbClr val="333333"/>
              </a:solidFill>
              <a:latin typeface="Tahoma"/>
              <a:ea typeface="Times New Roman"/>
            </a:endParaRPr>
          </a:p>
          <a:p>
            <a:pPr algn="r" rtl="1" fontAlgn="base">
              <a:lnSpc>
                <a:spcPts val="1800"/>
              </a:lnSpc>
            </a:pPr>
            <a:r>
              <a:rPr lang="ar-EG" sz="2000" b="1" dirty="0">
                <a:solidFill>
                  <a:srgbClr val="333333"/>
                </a:solidFill>
                <a:effectLst/>
                <a:latin typeface="Tahoma"/>
                <a:ea typeface="Times New Roman"/>
              </a:rPr>
              <a:t> </a:t>
            </a:r>
            <a:r>
              <a:rPr lang="ar-EG" sz="2000" b="1" dirty="0" smtClean="0">
                <a:solidFill>
                  <a:srgbClr val="333333"/>
                </a:solidFill>
                <a:effectLst/>
                <a:latin typeface="Tahoma"/>
                <a:ea typeface="Times New Roman"/>
              </a:rPr>
              <a:t>(1) تعرف الحروف والكلمات والجمل والعبارات والنطق بعا .</a:t>
            </a:r>
            <a:r>
              <a:rPr lang="ar-EG" sz="2000" b="1" dirty="0">
                <a:solidFill>
                  <a:srgbClr val="333333"/>
                </a:solidFill>
                <a:latin typeface="Tahoma"/>
                <a:ea typeface="Times New Roman"/>
              </a:rPr>
              <a:t> </a:t>
            </a:r>
            <a:r>
              <a:rPr lang="ar-EG" sz="2000" b="1" dirty="0" smtClean="0">
                <a:solidFill>
                  <a:srgbClr val="333333"/>
                </a:solidFill>
                <a:latin typeface="Tahoma"/>
                <a:ea typeface="Times New Roman"/>
              </a:rPr>
              <a:t>    (</a:t>
            </a:r>
            <a:r>
              <a:rPr lang="ar-EG" sz="2000" b="1" dirty="0">
                <a:solidFill>
                  <a:srgbClr val="333333"/>
                </a:solidFill>
                <a:latin typeface="Tahoma"/>
                <a:ea typeface="Times New Roman"/>
              </a:rPr>
              <a:t>2) فهم المادة المقروءة. </a:t>
            </a:r>
            <a:endParaRPr lang="ar-EG" sz="2000" b="1" dirty="0" smtClean="0">
              <a:solidFill>
                <a:srgbClr val="333333"/>
              </a:solidFill>
              <a:effectLst/>
              <a:latin typeface="Tahoma"/>
              <a:ea typeface="Times New Roman"/>
            </a:endParaRPr>
          </a:p>
          <a:p>
            <a:pPr algn="r" rtl="1" fontAlgn="base">
              <a:lnSpc>
                <a:spcPts val="1800"/>
              </a:lnSpc>
            </a:pPr>
            <a:r>
              <a:rPr lang="ar-EG" sz="2000" b="1" dirty="0" smtClean="0">
                <a:solidFill>
                  <a:srgbClr val="333333"/>
                </a:solidFill>
                <a:latin typeface="Tahoma"/>
                <a:ea typeface="Times New Roman"/>
              </a:rPr>
              <a:t>(3) نقد المادة المقروءة.  (4) استخدام القراءة فى حل المشكلات.  (5) الاستمتاع بالمقروء وحسن تذوقه.    (6) بناء القارئ للمعنى فى ضوء خبراته وتجاربه.</a:t>
            </a:r>
          </a:p>
          <a:p>
            <a:pPr algn="r" rtl="1" fontAlgn="base">
              <a:lnSpc>
                <a:spcPts val="1800"/>
              </a:lnSpc>
            </a:pPr>
            <a:endParaRPr lang="ar-EG" sz="2000" b="1" dirty="0">
              <a:solidFill>
                <a:srgbClr val="333333"/>
              </a:solidFill>
              <a:effectLst/>
              <a:latin typeface="Tahoma"/>
              <a:ea typeface="Times New Roman"/>
            </a:endParaRPr>
          </a:p>
          <a:p>
            <a:pPr marL="342900" indent="-342900" algn="r" rtl="1" fontAlgn="base">
              <a:lnSpc>
                <a:spcPts val="1800"/>
              </a:lnSpc>
              <a:buFont typeface="Arial" charset="0"/>
              <a:buChar char="•"/>
            </a:pPr>
            <a:r>
              <a:rPr lang="ar-EG" sz="2000" b="1" dirty="0" smtClean="0">
                <a:solidFill>
                  <a:srgbClr val="0070C0"/>
                </a:solidFill>
                <a:latin typeface="Tahoma"/>
                <a:ea typeface="Times New Roman"/>
              </a:rPr>
              <a:t>وعلى ذلك يمكن الى الخصائص الآتية </a:t>
            </a:r>
            <a:r>
              <a:rPr lang="ar-EG" sz="2000" b="1" dirty="0" smtClean="0">
                <a:solidFill>
                  <a:srgbClr val="0070C0"/>
                </a:solidFill>
                <a:latin typeface="Tahoma"/>
                <a:ea typeface="Times New Roman"/>
              </a:rPr>
              <a:t>ل</a:t>
            </a:r>
            <a:r>
              <a:rPr lang="ar-EG" sz="2000" b="1" dirty="0" smtClean="0">
                <a:solidFill>
                  <a:srgbClr val="0070C0"/>
                </a:solidFill>
                <a:latin typeface="Tahoma"/>
                <a:ea typeface="Times New Roman"/>
              </a:rPr>
              <a:t>لقراءة والتى تتمثل فى أن القراءة هى :</a:t>
            </a:r>
          </a:p>
          <a:p>
            <a:pPr marL="342900" indent="-342900" algn="r" rtl="1" fontAlgn="base">
              <a:lnSpc>
                <a:spcPts val="1800"/>
              </a:lnSpc>
              <a:buFont typeface="Arial" charset="0"/>
              <a:buChar char="•"/>
            </a:pPr>
            <a:endParaRPr lang="ar-EG" sz="2000" b="1" dirty="0" smtClean="0">
              <a:solidFill>
                <a:srgbClr val="333333"/>
              </a:solidFill>
              <a:latin typeface="Tahoma"/>
              <a:ea typeface="Times New Roman"/>
            </a:endParaRPr>
          </a:p>
          <a:p>
            <a:pPr algn="r" rtl="1" fontAlgn="base">
              <a:lnSpc>
                <a:spcPts val="1800"/>
              </a:lnSpc>
            </a:pPr>
            <a:r>
              <a:rPr lang="ar-EG" sz="2000" dirty="0" smtClean="0">
                <a:effectLst/>
                <a:latin typeface="Times New Roman"/>
                <a:ea typeface="Times New Roman"/>
              </a:rPr>
              <a:t>  (1) عملية آلية فسيولوجية       (2) عملية ذهنية           (3) عملية بنائية</a:t>
            </a:r>
          </a:p>
          <a:p>
            <a:pPr algn="r" rtl="1" fontAlgn="base">
              <a:lnSpc>
                <a:spcPts val="1800"/>
              </a:lnSpc>
            </a:pPr>
            <a:r>
              <a:rPr lang="ar-EG" sz="2000" dirty="0">
                <a:latin typeface="Times New Roman"/>
                <a:ea typeface="Times New Roman"/>
              </a:rPr>
              <a:t> </a:t>
            </a:r>
            <a:r>
              <a:rPr lang="ar-EG" sz="2000" dirty="0" smtClean="0">
                <a:latin typeface="Times New Roman"/>
                <a:ea typeface="Times New Roman"/>
              </a:rPr>
              <a:t> (4) عملية استراتيجية</a:t>
            </a:r>
            <a:r>
              <a:rPr lang="ar-EG" sz="2000" dirty="0" smtClean="0">
                <a:effectLst/>
                <a:latin typeface="Times New Roman"/>
                <a:ea typeface="Times New Roman"/>
              </a:rPr>
              <a:t>           (5) عملية تواصل          (6) عملية تطورية نامية</a:t>
            </a:r>
          </a:p>
          <a:p>
            <a:pPr algn="r" rtl="1" fontAlgn="base">
              <a:lnSpc>
                <a:spcPts val="1800"/>
              </a:lnSpc>
            </a:pPr>
            <a:r>
              <a:rPr lang="ar-EG" sz="2000" smtClean="0">
                <a:latin typeface="Times New Roman"/>
                <a:ea typeface="Times New Roman"/>
              </a:rPr>
              <a:t>_____________________________________________________</a:t>
            </a:r>
            <a:endParaRPr lang="ar-EG" sz="2000" dirty="0" smtClean="0">
              <a:latin typeface="Times New Roman"/>
              <a:ea typeface="Times New Roman"/>
            </a:endParaRPr>
          </a:p>
          <a:p>
            <a:pPr algn="ctr" rtl="1" fontAlgn="base">
              <a:lnSpc>
                <a:spcPts val="1800"/>
              </a:lnSpc>
            </a:pPr>
            <a:endParaRPr lang="ar-EG" sz="2000" dirty="0">
              <a:latin typeface="Times New Roman"/>
              <a:ea typeface="Times New Roman"/>
            </a:endParaRPr>
          </a:p>
          <a:p>
            <a:pPr algn="ctr" rtl="1" fontAlgn="base">
              <a:lnSpc>
                <a:spcPts val="1800"/>
              </a:lnSpc>
            </a:pPr>
            <a:r>
              <a:rPr lang="ar-EG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انتهت المحاضرة / الى اللقاء فى المحاضرة القادمة / خالص تحياتى / د. سيد فهمى</a:t>
            </a:r>
            <a:endParaRPr lang="ar-EG" sz="2000" b="1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8307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874455"/>
            <a:ext cx="7086600" cy="4994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en-US" sz="2400" i="1" dirty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ar-EG" sz="2400" i="1" dirty="0" smtClean="0">
                <a:solidFill>
                  <a:srgbClr val="FF0000"/>
                </a:solidFill>
                <a:latin typeface="Arial"/>
                <a:ea typeface="Calibri"/>
              </a:rPr>
              <a:t>مفدمة:</a:t>
            </a:r>
            <a:r>
              <a:rPr lang="ar-SA" dirty="0" smtClean="0">
                <a:ea typeface="Calibri"/>
              </a:rPr>
              <a:t>.</a:t>
            </a:r>
            <a:endParaRPr lang="ar-EG" dirty="0" smtClean="0">
              <a:ea typeface="Calibri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>
                <a:ea typeface="Calibri"/>
                <a:cs typeface="Arial"/>
              </a:rPr>
              <a:t>        القراءة هى الفن الثالث من فنون اللغة ، يسبقها الاستماع والتحدث ويليها الكتابة ، وترتبط بفن الكتابة ارتباطا وثيقا ؛ فهما وجهان لعملة واحدة هى وسيلة التعبير. 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>
                <a:solidFill>
                  <a:srgbClr val="00B050"/>
                </a:solidFill>
                <a:ea typeface="Calibri"/>
                <a:cs typeface="Arial"/>
              </a:rPr>
              <a:t>وتنطوى القراءة من حيث كونها مهارة على عمليتين أساسيتين هما :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400" b="1" u="sng" dirty="0" smtClean="0">
                <a:solidFill>
                  <a:srgbClr val="0070C0"/>
                </a:solidFill>
                <a:ea typeface="Calibri"/>
                <a:cs typeface="Arial"/>
              </a:rPr>
              <a:t>(1) عملية ميكانيكية :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>
                <a:ea typeface="Calibri"/>
                <a:cs typeface="Arial"/>
              </a:rPr>
              <a:t>      وتتمثل فى تعرف القارئ على الكلمات والجمل والعبارات تعرفا بصريا ، ويرتبط ذلك بالمدى الذى تستطيع العين رؤيته ، ويطلق عليه حيز التوقف أو التعرف ، يلى ذلك قيام العصب البصرى بنقل هذه الصور الى المخ لمعرفة دلالاتها ثم اعطاء الأوامر لأعضاء النطق بالقراءة الجهرية أو الصامتة وفق الوحدات الفكرية الممثلة للمعنى . ويطلق على هذه العملية أيضا ( العملية الفسيولوجية للقراءة ) وذلك لارتباطها بحاسة البصر وجهاز النطق الانسانى .</a:t>
            </a:r>
            <a:endParaRPr lang="en-US" sz="2000" b="1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120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95400" y="1219200"/>
            <a:ext cx="6629400" cy="3675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400" u="sng" dirty="0" smtClean="0">
                <a:solidFill>
                  <a:srgbClr val="0070C0"/>
                </a:solidFill>
              </a:rPr>
              <a:t>(</a:t>
            </a:r>
            <a:r>
              <a:rPr lang="ar-EG" sz="2400" b="1" u="sng" dirty="0" smtClean="0">
                <a:solidFill>
                  <a:srgbClr val="0070C0"/>
                </a:solidFill>
              </a:rPr>
              <a:t>2) عملية عقلية : 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/>
              <a:t>         وهى مكملة للعملية السابقة حيث لايتوقف المخ عند حد التعرف فحسب ، بل يعطى هذه الرموز معانيها ، ولكن فى ضوء عدة متغيرات منها : خبرة القارئ ، طبيعة الموضوع ، مقروئية الموضوع ، السياق ، ألفة القارئ بأسلوب الكاتب ، البيئة القرائية ، بما يؤدى الى الفهم بمستوياته المختلفة ( حرفى ، استنتاجى ، ..... ) باستخدام الماعات السياق الى درجة مشاركة القارئ الكاتب فى صناعة النص المقروء بما يضفى عليه من خبراته وتجاربه الشخصية حتى يصبح موضوعا جديدا 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400" b="1" dirty="0" smtClean="0">
                <a:solidFill>
                  <a:srgbClr val="00B050"/>
                </a:solidFill>
              </a:rPr>
              <a:t>* ولتوضيح طبيعة القراءة نتناول المحاور الآتية :</a:t>
            </a:r>
          </a:p>
        </p:txBody>
      </p:sp>
    </p:spTree>
    <p:extLst>
      <p:ext uri="{BB962C8B-B14F-4D97-AF65-F5344CB8AC3E}">
        <p14:creationId xmlns:p14="http://schemas.microsoft.com/office/powerpoint/2010/main" val="428992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762000"/>
            <a:ext cx="6629400" cy="4825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SA" sz="2800" dirty="0">
                <a:solidFill>
                  <a:srgbClr val="FF0000"/>
                </a:solidFill>
                <a:ea typeface="Calibri"/>
              </a:rPr>
              <a:t> </a:t>
            </a:r>
            <a:r>
              <a:rPr lang="ar-EG" sz="2800" b="1" u="sng" dirty="0" smtClean="0">
                <a:solidFill>
                  <a:srgbClr val="FF0000"/>
                </a:solidFill>
                <a:ea typeface="Calibri"/>
              </a:rPr>
              <a:t>أولا : أهمية القراءة : 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>
                <a:ea typeface="Calibri"/>
              </a:rPr>
              <a:t> </a:t>
            </a:r>
            <a:r>
              <a:rPr lang="ar-EG" sz="2000" b="1" dirty="0" smtClean="0">
                <a:ea typeface="Calibri"/>
              </a:rPr>
              <a:t>* أهم دليل على أهمية القراءة قول الله تعالى ( اقرأ بسم ربك الذى خلق ،خلق الانسان من علق ، اقرأ وربك الأكرم .....) العلق 1-5     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>
                <a:ea typeface="Calibri"/>
              </a:rPr>
              <a:t>* القراءة من أهم وسائل كسب المعرفة .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>
                <a:ea typeface="Calibri"/>
              </a:rPr>
              <a:t>* القراءة من أهم وسائل اتصال الانسان بعقول الآخرين وأفكارهم .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>
                <a:ea typeface="Calibri"/>
              </a:rPr>
              <a:t>* القراءة من وسائل تكوين الشخصية بما تحتويه من أمور مهمة كالملاحظة ، الاستكشاف ، البحث الذاتى عن المعرفة. 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>
                <a:ea typeface="Calibri"/>
              </a:rPr>
              <a:t>* القراءة أيضا من أهم وسائل التثقيف والتعلم والتدريب . 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800" dirty="0" smtClean="0"/>
              <a:t>       </a:t>
            </a:r>
            <a:r>
              <a:rPr lang="ar-EG" sz="2000" b="1" dirty="0" smtClean="0">
                <a:solidFill>
                  <a:srgbClr val="00B0F0"/>
                </a:solidFill>
              </a:rPr>
              <a:t>لذلك يرى طه حسين أن القراءة زاد الشعب ، ويرى العقاد ان القراءة تعطى الانسان أكثر من حياه بدمج أفكاره ومشاعره  ووخياله مع غيره </a:t>
            </a:r>
            <a:r>
              <a:rPr lang="ar-EG" sz="2800" dirty="0" smtClean="0">
                <a:solidFill>
                  <a:srgbClr val="00B0F0"/>
                </a:solidFill>
              </a:rPr>
              <a:t>.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74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685800"/>
            <a:ext cx="6858000" cy="4839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400" b="1" u="sng" dirty="0" smtClean="0">
                <a:solidFill>
                  <a:srgbClr val="FF0000"/>
                </a:solidFill>
                <a:ea typeface="Calibri"/>
              </a:rPr>
              <a:t>تابع أهمية القراءة :</a:t>
            </a:r>
            <a:r>
              <a:rPr lang="ar-SA" sz="2400" b="1" u="sng" dirty="0" smtClean="0">
                <a:solidFill>
                  <a:srgbClr val="FF0000"/>
                </a:solidFill>
                <a:ea typeface="Calibri"/>
              </a:rPr>
              <a:t> </a:t>
            </a:r>
            <a:r>
              <a:rPr lang="ar-EG" sz="2400" b="1" u="sng" dirty="0" smtClean="0">
                <a:solidFill>
                  <a:srgbClr val="FF0000"/>
                </a:solidFill>
                <a:ea typeface="Calibri"/>
              </a:rPr>
              <a:t>      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>
                <a:solidFill>
                  <a:srgbClr val="FF0000"/>
                </a:solidFill>
                <a:ea typeface="Calibri"/>
              </a:rPr>
              <a:t>         </a:t>
            </a:r>
            <a:r>
              <a:rPr lang="ar-EG" sz="2000" b="1" dirty="0" smtClean="0">
                <a:ea typeface="Calibri"/>
              </a:rPr>
              <a:t>للقراءة </a:t>
            </a:r>
            <a:r>
              <a:rPr lang="ar-EG" sz="2000" b="1" dirty="0">
                <a:ea typeface="Calibri"/>
              </a:rPr>
              <a:t>أهميتها للفرد والمجتمع </a:t>
            </a:r>
            <a:r>
              <a:rPr lang="ar-EG" sz="2000" b="1" dirty="0" smtClean="0">
                <a:ea typeface="Calibri"/>
              </a:rPr>
              <a:t> 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400" b="1" u="sng" dirty="0" smtClean="0">
                <a:solidFill>
                  <a:srgbClr val="00B050"/>
                </a:solidFill>
                <a:ea typeface="Calibri"/>
              </a:rPr>
              <a:t>(أ) أهميتها للفرد أنها </a:t>
            </a:r>
            <a:r>
              <a:rPr lang="ar-EG" sz="2400" b="1" dirty="0" smtClean="0">
                <a:solidFill>
                  <a:srgbClr val="00B050"/>
                </a:solidFill>
                <a:ea typeface="Calibri"/>
              </a:rPr>
              <a:t>: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>
                <a:ea typeface="Calibri"/>
              </a:rPr>
              <a:t>« وسيلته لكسب المعارف والعلوم ، وسيلته فى الاتصال بأفراد مجتمعه ، تزيد </a:t>
            </a:r>
            <a:r>
              <a:rPr lang="ar-EG" sz="2000" b="1" dirty="0">
                <a:ea typeface="Calibri"/>
              </a:rPr>
              <a:t>من خبرة الفرد عمقا </a:t>
            </a:r>
            <a:r>
              <a:rPr lang="ar-EG" sz="2000" b="1" dirty="0" smtClean="0">
                <a:ea typeface="Calibri"/>
              </a:rPr>
              <a:t>واتساعا ، </a:t>
            </a:r>
            <a:r>
              <a:rPr lang="ar-EG" sz="2000" b="1" dirty="0">
                <a:ea typeface="Calibri"/>
              </a:rPr>
              <a:t>وسيلته لاشباع حاجاته </a:t>
            </a:r>
            <a:r>
              <a:rPr lang="ar-EG" sz="2000" b="1" dirty="0" smtClean="0">
                <a:ea typeface="Calibri"/>
              </a:rPr>
              <a:t>ورغباته ، </a:t>
            </a:r>
            <a:r>
              <a:rPr lang="ar-EG" sz="2000" b="1" dirty="0">
                <a:ea typeface="Calibri"/>
              </a:rPr>
              <a:t>تربى لديه ملكة </a:t>
            </a:r>
            <a:r>
              <a:rPr lang="ar-EG" sz="2000" b="1" dirty="0" smtClean="0">
                <a:ea typeface="Calibri"/>
              </a:rPr>
              <a:t>التذوق ، </a:t>
            </a:r>
            <a:r>
              <a:rPr lang="ar-EG" sz="2000" b="1" dirty="0">
                <a:ea typeface="Calibri"/>
              </a:rPr>
              <a:t>تنمى ملكة التفكير والنقد </a:t>
            </a:r>
            <a:r>
              <a:rPr lang="ar-EG" sz="2000" b="1" dirty="0" smtClean="0">
                <a:ea typeface="Calibri"/>
              </a:rPr>
              <a:t>والحكم ، </a:t>
            </a:r>
            <a:r>
              <a:rPr lang="ar-EG" sz="2000" b="1" dirty="0">
                <a:ea typeface="Calibri"/>
              </a:rPr>
              <a:t>تزيد </a:t>
            </a:r>
            <a:r>
              <a:rPr lang="ar-EG" sz="2000" b="1" dirty="0" smtClean="0">
                <a:ea typeface="Calibri"/>
              </a:rPr>
              <a:t>الخبرات ، تكون الشخصية ، تمنح أعمارا متعددة ، تساعد على التوافق الشخصى والاجتماعى .....»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400" b="1" dirty="0" smtClean="0">
                <a:solidFill>
                  <a:srgbClr val="00B050"/>
                </a:solidFill>
                <a:ea typeface="Calibri"/>
              </a:rPr>
              <a:t>(</a:t>
            </a:r>
            <a:r>
              <a:rPr lang="ar-EG" sz="2400" b="1" u="sng" dirty="0" smtClean="0">
                <a:solidFill>
                  <a:srgbClr val="00B050"/>
                </a:solidFill>
                <a:ea typeface="Calibri"/>
              </a:rPr>
              <a:t>ب) أهميتها للمجتمع أنها :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>
                <a:ea typeface="Calibri"/>
              </a:rPr>
              <a:t>« قاطرة المجتمع الى التقدم والرقى ، من وسائل التغيير الاجتماعى ، من وسائل التقارب الدولى والتفاهم العالمى ، من أهم وسائل الاتصال الاجتماعى ، من أهم وسائل تثقيف أفراد المجتمع وتناقلها بينهم ، .....» </a:t>
            </a:r>
          </a:p>
        </p:txBody>
      </p:sp>
    </p:spTree>
    <p:extLst>
      <p:ext uri="{BB962C8B-B14F-4D97-AF65-F5344CB8AC3E}">
        <p14:creationId xmlns:p14="http://schemas.microsoft.com/office/powerpoint/2010/main" val="5510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352278"/>
            <a:ext cx="6705600" cy="4688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EG" sz="2800" b="1" dirty="0" smtClean="0">
                <a:solidFill>
                  <a:srgbClr val="FF0000"/>
                </a:solidFill>
                <a:ea typeface="Calibri"/>
                <a:cs typeface="Arial"/>
              </a:rPr>
              <a:t>ثانيا : مفهوم القراءة :</a:t>
            </a: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>
                <a:ea typeface="Calibri"/>
                <a:cs typeface="Arial"/>
              </a:rPr>
              <a:t>مر مفهوم القراءة بخمس مراحل تطورية هى :</a:t>
            </a: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EG" sz="2400" b="1" dirty="0" smtClean="0">
                <a:solidFill>
                  <a:srgbClr val="00B050"/>
                </a:solidFill>
                <a:ea typeface="Calibri"/>
                <a:cs typeface="Arial"/>
              </a:rPr>
              <a:t>المرحلة الأولى : </a:t>
            </a: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>
                <a:ea typeface="Calibri"/>
                <a:cs typeface="Arial"/>
              </a:rPr>
              <a:t>         وتم النظر فيها الى القراءة على أنها ( عملية تعرف ) وتشتمل على عمليتين فرعيتين ، أولاهما : عملية تركيز الانتباه على المادة المقروءة ، وثانيهما : عملية استثارة الارتباطات لتمييز الرمز الكتاتى ، كما ترتبط أيضا بعملية النطق .</a:t>
            </a: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>
                <a:ea typeface="Calibri"/>
                <a:cs typeface="Arial"/>
              </a:rPr>
              <a:t>        ومفهوم القراءة فى هذه المرحلة  يعنى « ادراك الرموز ، تعرفها بصريا ، وصوتيا ، ودلاليا ، وتمييزها « ومن ثم يكون تعلم اللغة وفقا لذلك على اعتبارها مجموع حروف ، وتكون الطريقة الجزئية هى الغالبة ، ويتم التركيز على تعلم مهارتين هما ( التعرف ، والنطق ) .</a:t>
            </a:r>
            <a:endParaRPr lang="en-US" sz="2000" b="1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994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074766"/>
            <a:ext cx="6781800" cy="415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ea typeface="Calibri"/>
                <a:cs typeface="Arial"/>
              </a:rPr>
              <a:t> </a:t>
            </a:r>
            <a:r>
              <a:rPr lang="ar-EG" sz="2400" b="1" dirty="0" smtClean="0">
                <a:solidFill>
                  <a:srgbClr val="00B050"/>
                </a:solidFill>
                <a:ea typeface="Calibri"/>
                <a:cs typeface="Arial"/>
              </a:rPr>
              <a:t>المرحلة الثانية :</a:t>
            </a: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>
                <a:ea typeface="Calibri"/>
                <a:cs typeface="Arial"/>
              </a:rPr>
              <a:t>           وكانت على يد ثورنديك 1920 ، وكان التركيز فيها على النظر الى مفهوم القراءة فى ضوء مقروئية المادة المقدمة للطلاب . والقراءة وفق هذا التصور هى ( عملية تفكير يتم فيها ترجمة الرمز الكتابى الى دلالته ، وفهم الرسالة اللغوية ) ومن ثم ظهر مفهوم ( القراءة الصامتة ) .</a:t>
            </a: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EG" sz="2400" b="1" dirty="0" smtClean="0">
                <a:solidFill>
                  <a:srgbClr val="00B050"/>
                </a:solidFill>
                <a:ea typeface="Calibri"/>
                <a:cs typeface="Arial"/>
              </a:rPr>
              <a:t>المرحلة الثالثة :</a:t>
            </a: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>
                <a:ea typeface="Calibri"/>
                <a:cs typeface="Arial"/>
              </a:rPr>
              <a:t>            وظهر فيها الاهتمام بدور القارئ ، وقامت على أساس اعتبار أن دور القارئ لا يقتصر على استقبال المعلومات الواردة بالنص استقبالا سلبيا ، بل هو متفاعل ، ومشارك ، وايجابى . وعلى ذلك يتمثل مفهوم القراءة فى : ( التأمل العقلى للمقروء ، ونقده ، والتفاعل معه ) . </a:t>
            </a:r>
            <a:endParaRPr lang="en-US" sz="12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492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838200"/>
            <a:ext cx="6934200" cy="5348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EG" sz="2400" u="sng" dirty="0" smtClean="0">
                <a:solidFill>
                  <a:srgbClr val="00B050"/>
                </a:solidFill>
                <a:ea typeface="Calibri"/>
                <a:cs typeface="Arial"/>
              </a:rPr>
              <a:t>ا</a:t>
            </a:r>
            <a:r>
              <a:rPr lang="ar-EG" sz="2400" b="1" u="sng" dirty="0" smtClean="0">
                <a:solidFill>
                  <a:srgbClr val="00B050"/>
                </a:solidFill>
                <a:ea typeface="Calibri"/>
                <a:cs typeface="Arial"/>
              </a:rPr>
              <a:t>لمرحلة الرابعة :</a:t>
            </a:r>
            <a:r>
              <a:rPr lang="ar-EG" sz="2000" b="1" dirty="0" smtClean="0">
                <a:ea typeface="Calibri"/>
                <a:cs typeface="Arial"/>
              </a:rPr>
              <a:t> </a:t>
            </a:r>
            <a:endParaRPr lang="ar-EG" sz="2000" b="1" dirty="0" smtClean="0">
              <a:ea typeface="Calibri"/>
              <a:cs typeface="Arial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>
                <a:ea typeface="Calibri"/>
                <a:cs typeface="Arial"/>
              </a:rPr>
              <a:t>            وينظر </a:t>
            </a:r>
            <a:r>
              <a:rPr lang="ar-EG" sz="2000" b="1" dirty="0" smtClean="0">
                <a:ea typeface="Calibri"/>
                <a:cs typeface="Arial"/>
              </a:rPr>
              <a:t>الى القراءة </a:t>
            </a:r>
            <a:r>
              <a:rPr lang="ar-EG" sz="2000" b="1" dirty="0" smtClean="0">
                <a:ea typeface="Calibri"/>
                <a:cs typeface="Arial"/>
              </a:rPr>
              <a:t>فيها على أنها شكل من أشكال حل المشكلات ، وعليه فخطواتها تتمثل فى ( تحديد المشكلة ، جمع المعلومات ، فرض الفروض ، التحقق من صحة الفروض ، التوصل الى الحل ) .                                                           ولعل من سمات القراءة فى هذه المرحلة « التفكير العلمى المنظم ، التأمل العقلى ، الصمت «   </a:t>
            </a: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EG" sz="2400" b="1" u="sng" dirty="0" smtClean="0">
                <a:solidFill>
                  <a:srgbClr val="00B050"/>
                </a:solidFill>
                <a:ea typeface="Calibri"/>
                <a:cs typeface="Arial"/>
              </a:rPr>
              <a:t>المرحلة الخامسة </a:t>
            </a:r>
            <a:r>
              <a:rPr lang="ar-EG" sz="2400" b="1" dirty="0" smtClean="0">
                <a:solidFill>
                  <a:srgbClr val="00B050"/>
                </a:solidFill>
                <a:ea typeface="Calibri"/>
                <a:cs typeface="Arial"/>
              </a:rPr>
              <a:t>: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>
                <a:ea typeface="Calibri"/>
                <a:cs typeface="Arial"/>
              </a:rPr>
              <a:t>           وهى محصلة للمراحل السابقة ، فالقراءة وفق هذه المرحلة هى ( عملية تعرف ، ونطق ، وفهم ، ونقد ، وتحليل ، وتفاعل  ، وحل للمشكلات ، علاوة على   أنها عملية ابداعية يتعاظم فيها دور القارئ )                                                         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>
                <a:ea typeface="Calibri"/>
                <a:cs typeface="Arial"/>
              </a:rPr>
              <a:t>           ومن سمات القراءة فى هذه المرحلة « التأمل ، التنبؤ ، الطلاقة القرائية بأنواعها : طلاقة مفردات ، طلاقة تداعى ، طلاقة أشكال ، ... </a:t>
            </a:r>
            <a:r>
              <a:rPr lang="ar-EG" sz="2000" b="1" dirty="0" smtClean="0">
                <a:ea typeface="Calibri"/>
                <a:cs typeface="Arial"/>
              </a:rPr>
              <a:t>علاوة على المرونة ، وحسن الغلق ، كما يعد الصمت سمة غالبة فى هذه المرحلة .</a:t>
            </a:r>
            <a:endParaRPr lang="en-US" sz="2000" b="1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297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697483"/>
            <a:ext cx="70866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fontAlgn="base">
              <a:lnSpc>
                <a:spcPts val="1800"/>
              </a:lnSpc>
            </a:pPr>
            <a:endParaRPr lang="ar-EG" sz="2000" b="1" dirty="0" smtClean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  <a:p>
            <a:pPr algn="r" rtl="1" fontAlgn="base">
              <a:lnSpc>
                <a:spcPts val="1800"/>
              </a:lnSpc>
            </a:pPr>
            <a:r>
              <a:rPr lang="ar-EG" sz="20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تابع مفهوم القراءة : </a:t>
            </a:r>
          </a:p>
          <a:p>
            <a:pPr algn="r" rtl="1" fontAlgn="base">
              <a:lnSpc>
                <a:spcPts val="1800"/>
              </a:lnSpc>
            </a:pPr>
            <a:endParaRPr lang="ar-EG" sz="2000" b="1" u="sng" dirty="0" smtClean="0">
              <a:effectLst/>
              <a:latin typeface="Times New Roman"/>
              <a:ea typeface="Times New Roman"/>
            </a:endParaRPr>
          </a:p>
          <a:p>
            <a:pPr algn="r" rtl="1" fontAlgn="base">
              <a:lnSpc>
                <a:spcPts val="1800"/>
              </a:lnSpc>
            </a:pPr>
            <a:r>
              <a:rPr lang="ar-EG" sz="2000" b="1" u="sng" dirty="0" smtClean="0">
                <a:solidFill>
                  <a:srgbClr val="00B050"/>
                </a:solidFill>
                <a:latin typeface="Times New Roman"/>
                <a:ea typeface="Times New Roman"/>
              </a:rPr>
              <a:t>  * المفهوم اللغوى للقراءة </a:t>
            </a:r>
            <a:r>
              <a:rPr lang="ar-EG" sz="2000" b="1" dirty="0" smtClean="0">
                <a:solidFill>
                  <a:srgbClr val="00B050"/>
                </a:solidFill>
                <a:latin typeface="Times New Roman"/>
                <a:ea typeface="Times New Roman"/>
              </a:rPr>
              <a:t>: </a:t>
            </a:r>
          </a:p>
          <a:p>
            <a:pPr algn="r" rtl="1" fontAlgn="base">
              <a:lnSpc>
                <a:spcPts val="1800"/>
              </a:lnSpc>
            </a:pPr>
            <a:endParaRPr lang="ar-EG" sz="2000" b="1" dirty="0">
              <a:latin typeface="Times New Roman"/>
              <a:ea typeface="Times New Roman"/>
            </a:endParaRPr>
          </a:p>
          <a:p>
            <a:pPr algn="r" rtl="1" fontAlgn="base">
              <a:lnSpc>
                <a:spcPts val="1800"/>
              </a:lnSpc>
            </a:pPr>
            <a:r>
              <a:rPr lang="ar-EG" sz="2000" b="1" dirty="0" smtClean="0">
                <a:latin typeface="Times New Roman"/>
                <a:ea typeface="Times New Roman"/>
              </a:rPr>
              <a:t>              فالقراءة لغة تعنى الضم والجمع ، وتعنى تتبع الكلمات بصريا والنطق بها </a:t>
            </a:r>
          </a:p>
          <a:p>
            <a:pPr algn="r" rtl="1" fontAlgn="base">
              <a:lnSpc>
                <a:spcPts val="1800"/>
              </a:lnSpc>
            </a:pPr>
            <a:endParaRPr lang="ar-EG" sz="2000" b="1" dirty="0">
              <a:latin typeface="Times New Roman"/>
              <a:ea typeface="Times New Roman"/>
            </a:endParaRPr>
          </a:p>
          <a:p>
            <a:pPr algn="r" rtl="1" fontAlgn="base">
              <a:lnSpc>
                <a:spcPts val="1800"/>
              </a:lnSpc>
            </a:pPr>
            <a:r>
              <a:rPr lang="ar-EG" sz="2000" b="1" dirty="0" smtClean="0">
                <a:latin typeface="Times New Roman"/>
                <a:ea typeface="Times New Roman"/>
              </a:rPr>
              <a:t>( القراءة الجهرية ) ، أو تتبع الكلمات بصريا دون النطق بها ( القراءة الصامتة ) </a:t>
            </a:r>
          </a:p>
          <a:p>
            <a:pPr algn="r" rtl="1" fontAlgn="base">
              <a:lnSpc>
                <a:spcPts val="1800"/>
              </a:lnSpc>
            </a:pPr>
            <a:endParaRPr lang="ar-EG" sz="2000" b="1" dirty="0" smtClean="0">
              <a:latin typeface="Times New Roman"/>
              <a:ea typeface="Times New Roman"/>
            </a:endParaRPr>
          </a:p>
          <a:p>
            <a:pPr algn="r" rtl="1" fontAlgn="base">
              <a:lnSpc>
                <a:spcPts val="1800"/>
              </a:lnSpc>
            </a:pPr>
            <a:r>
              <a:rPr lang="ar-EG" sz="2000" b="1" dirty="0" smtClean="0">
                <a:latin typeface="Times New Roman"/>
                <a:ea typeface="Times New Roman"/>
              </a:rPr>
              <a:t> </a:t>
            </a:r>
            <a:r>
              <a:rPr lang="ar-EG" sz="2000" b="1" u="sng" dirty="0" smtClean="0">
                <a:solidFill>
                  <a:srgbClr val="00B050"/>
                </a:solidFill>
                <a:latin typeface="Times New Roman"/>
                <a:ea typeface="Times New Roman"/>
              </a:rPr>
              <a:t>* المفهوم الاصطلاحى للقراءة : </a:t>
            </a:r>
          </a:p>
          <a:p>
            <a:pPr algn="r" rtl="1" fontAlgn="base">
              <a:lnSpc>
                <a:spcPts val="1800"/>
              </a:lnSpc>
            </a:pPr>
            <a:endParaRPr lang="ar-EG" sz="2000" b="1" dirty="0">
              <a:latin typeface="Times New Roman"/>
              <a:ea typeface="Times New Roman"/>
            </a:endParaRPr>
          </a:p>
          <a:p>
            <a:pPr algn="r" rtl="1" fontAlgn="base">
              <a:lnSpc>
                <a:spcPts val="1800"/>
              </a:lnSpc>
            </a:pPr>
            <a:r>
              <a:rPr lang="ar-EG" sz="2000" b="1" dirty="0" smtClean="0">
                <a:latin typeface="Times New Roman"/>
                <a:ea typeface="Times New Roman"/>
              </a:rPr>
              <a:t>              للقراءة تعريفات  اصطلاحية متعددة نختار تعريف مجاور حيث يرى أنها </a:t>
            </a:r>
          </a:p>
          <a:p>
            <a:pPr algn="r" rtl="1" fontAlgn="base">
              <a:lnSpc>
                <a:spcPts val="1800"/>
              </a:lnSpc>
            </a:pPr>
            <a:endParaRPr lang="ar-EG" sz="2000" b="1" dirty="0">
              <a:latin typeface="Times New Roman"/>
              <a:ea typeface="Times New Roman"/>
            </a:endParaRPr>
          </a:p>
          <a:p>
            <a:pPr algn="r" rtl="1" fontAlgn="base">
              <a:lnSpc>
                <a:spcPts val="1800"/>
              </a:lnSpc>
            </a:pPr>
            <a:r>
              <a:rPr lang="ar-EG" sz="2000" b="1" dirty="0" smtClean="0">
                <a:latin typeface="Times New Roman"/>
                <a:ea typeface="Times New Roman"/>
              </a:rPr>
              <a:t>( نشاط فكرى وعقلى يدخل فيه الكثير من العوامل من ناحية ( القارئ ، والبيئة ، </a:t>
            </a:r>
          </a:p>
          <a:p>
            <a:pPr algn="r" rtl="1" fontAlgn="base">
              <a:lnSpc>
                <a:spcPts val="1800"/>
              </a:lnSpc>
            </a:pPr>
            <a:endParaRPr lang="ar-EG" sz="2000" b="1" dirty="0">
              <a:latin typeface="Times New Roman"/>
              <a:ea typeface="Times New Roman"/>
            </a:endParaRPr>
          </a:p>
          <a:p>
            <a:pPr algn="r" rtl="1" fontAlgn="base">
              <a:lnSpc>
                <a:spcPts val="1800"/>
              </a:lnSpc>
            </a:pPr>
            <a:r>
              <a:rPr lang="ar-EG" sz="2000" b="1" dirty="0" smtClean="0">
                <a:latin typeface="Times New Roman"/>
                <a:ea typeface="Times New Roman"/>
              </a:rPr>
              <a:t>والمادة المقروءة ) . </a:t>
            </a:r>
          </a:p>
          <a:p>
            <a:pPr algn="r" rtl="1" fontAlgn="base">
              <a:lnSpc>
                <a:spcPts val="1800"/>
              </a:lnSpc>
            </a:pPr>
            <a:endParaRPr lang="ar-EG" sz="2000" b="1" dirty="0" smtClean="0">
              <a:latin typeface="Times New Roman"/>
              <a:ea typeface="Times New Roman"/>
            </a:endParaRPr>
          </a:p>
          <a:p>
            <a:pPr algn="r" rtl="1" fontAlgn="base">
              <a:lnSpc>
                <a:spcPts val="1800"/>
              </a:lnSpc>
            </a:pPr>
            <a:endParaRPr lang="ar-EG" sz="2000" b="1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r" rtl="1" fontAlgn="base">
              <a:lnSpc>
                <a:spcPts val="1800"/>
              </a:lnSpc>
            </a:pPr>
            <a:r>
              <a:rPr lang="ar-EG" sz="20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* ومهما تعددت تعريفات القراءة ؛ فهى تندرج تحت أنواع أربعة هى انها  : </a:t>
            </a:r>
          </a:p>
          <a:p>
            <a:pPr algn="r" rtl="1" fontAlgn="base">
              <a:lnSpc>
                <a:spcPts val="1800"/>
              </a:lnSpc>
            </a:pPr>
            <a:endParaRPr lang="ar-EG" sz="2000" b="1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r" rtl="1" fontAlgn="base">
              <a:lnSpc>
                <a:spcPts val="1800"/>
              </a:lnSpc>
            </a:pPr>
            <a:r>
              <a:rPr lang="ar-EG" sz="20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(1)  اهتمام     (2) عملية لغوية       (3) عملية ثقافية        (4) نظام تعلم . </a:t>
            </a:r>
          </a:p>
          <a:p>
            <a:pPr marL="342900" indent="-342900" algn="r" rtl="1" fontAlgn="base">
              <a:lnSpc>
                <a:spcPts val="1800"/>
              </a:lnSpc>
              <a:buFont typeface="Arial" charset="0"/>
              <a:buChar char="•"/>
            </a:pPr>
            <a:endParaRPr lang="en-US" sz="2000" b="1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705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1008</Words>
  <Application>Microsoft Office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Sayed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Fahmy</dc:creator>
  <cp:lastModifiedBy>Dr.Sayed</cp:lastModifiedBy>
  <cp:revision>39</cp:revision>
  <dcterms:created xsi:type="dcterms:W3CDTF">2017-09-25T06:18:53Z</dcterms:created>
  <dcterms:modified xsi:type="dcterms:W3CDTF">2020-03-29T21:19:31Z</dcterms:modified>
</cp:coreProperties>
</file>